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79" r:id="rId2"/>
    <p:sldId id="266" r:id="rId3"/>
    <p:sldId id="267" r:id="rId4"/>
    <p:sldId id="294" r:id="rId5"/>
    <p:sldId id="298" r:id="rId6"/>
    <p:sldId id="278" r:id="rId7"/>
    <p:sldId id="297" r:id="rId8"/>
    <p:sldId id="270" r:id="rId9"/>
    <p:sldId id="271" r:id="rId10"/>
    <p:sldId id="295" r:id="rId11"/>
    <p:sldId id="285" r:id="rId12"/>
    <p:sldId id="286" r:id="rId13"/>
    <p:sldId id="281" r:id="rId14"/>
    <p:sldId id="273" r:id="rId15"/>
    <p:sldId id="288" r:id="rId16"/>
    <p:sldId id="289" r:id="rId17"/>
    <p:sldId id="290" r:id="rId1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6B29"/>
    <a:srgbClr val="E47522"/>
    <a:srgbClr val="E152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6BFB112-495F-B94B-94FE-97F755FF0019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3431476-6FAA-BB45-9C2B-A3C6220E8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75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31476-6FAA-BB45-9C2B-A3C6220E841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753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31476-6FAA-BB45-9C2B-A3C6220E841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932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31476-6FAA-BB45-9C2B-A3C6220E841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2626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31476-6FAA-BB45-9C2B-A3C6220E841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5632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31476-6FAA-BB45-9C2B-A3C6220E841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093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31476-6FAA-BB45-9C2B-A3C6220E841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1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31476-6FAA-BB45-9C2B-A3C6220E841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634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31476-6FAA-BB45-9C2B-A3C6220E841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5606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31476-6FAA-BB45-9C2B-A3C6220E841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68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31476-6FAA-BB45-9C2B-A3C6220E84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684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31476-6FAA-BB45-9C2B-A3C6220E841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487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31476-6FAA-BB45-9C2B-A3C6220E84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381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31476-6FAA-BB45-9C2B-A3C6220E841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62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31476-6FAA-BB45-9C2B-A3C6220E841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3174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31476-6FAA-BB45-9C2B-A3C6220E841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924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31476-6FAA-BB45-9C2B-A3C6220E841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1434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31476-6FAA-BB45-9C2B-A3C6220E841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24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75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58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37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6546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567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79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94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846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819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84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203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28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36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74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276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46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90608-D7D3-B34A-8AA5-D7B7B33A9E7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84C62-0FCE-7A48-869D-2B9891B5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3626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D88D6-8E93-4483-A8F5-0325E1129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Practice of Law and Legal Document 	Preparers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5D247-1F78-45F4-8B6B-F060E7BA5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4411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7263E-92BE-4A2F-8D6B-9ED792F14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Certified Legal Document Preparers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FBED3-E42A-48E6-8BC8-3FE1E1B6D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Regulated by the Certified Legal Document Preparers Board</a:t>
            </a:r>
          </a:p>
          <a:p>
            <a:r>
              <a:rPr lang="en-US" dirty="0"/>
              <a:t>Board Members are Appointed by the Chief Justice</a:t>
            </a:r>
          </a:p>
          <a:p>
            <a:r>
              <a:rPr lang="en-US" dirty="0"/>
              <a:t>The Board Grants Certification and Renewal of Certification</a:t>
            </a:r>
          </a:p>
          <a:p>
            <a:pPr lvl="1"/>
            <a:r>
              <a:rPr lang="en-US" dirty="0"/>
              <a:t>Background and Fingerprints</a:t>
            </a:r>
          </a:p>
          <a:p>
            <a:pPr lvl="1"/>
            <a:r>
              <a:rPr lang="en-US" dirty="0"/>
              <a:t>Additional Background Every Two Years </a:t>
            </a:r>
          </a:p>
          <a:p>
            <a:r>
              <a:rPr lang="en-US" dirty="0"/>
              <a:t>The Board and Receives Complaints and Imposes Discipline</a:t>
            </a:r>
          </a:p>
          <a:p>
            <a:r>
              <a:rPr lang="en-US" dirty="0"/>
              <a:t>The Board is Staffed by the Administrative Office of the Courts</a:t>
            </a:r>
          </a:p>
        </p:txBody>
      </p:sp>
    </p:spTree>
    <p:extLst>
      <p:ext uri="{BB962C8B-B14F-4D97-AF65-F5344CB8AC3E}">
        <p14:creationId xmlns:p14="http://schemas.microsoft.com/office/powerpoint/2010/main" val="1556923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9CE28-3B23-4207-AC4A-27BCA946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Complaints and Discipline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0E5DB-34B6-4ED2-AC7D-A4945F395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2016 – 33 Complaints</a:t>
            </a:r>
          </a:p>
          <a:p>
            <a:r>
              <a:rPr lang="en-US" dirty="0"/>
              <a:t>2017 – 19 Complaints</a:t>
            </a:r>
          </a:p>
          <a:p>
            <a:r>
              <a:rPr lang="en-US" dirty="0"/>
              <a:t>2018 – 11 Complaints</a:t>
            </a:r>
          </a:p>
        </p:txBody>
      </p:sp>
    </p:spTree>
    <p:extLst>
      <p:ext uri="{BB962C8B-B14F-4D97-AF65-F5344CB8AC3E}">
        <p14:creationId xmlns:p14="http://schemas.microsoft.com/office/powerpoint/2010/main" val="1416429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949AB-BC31-4BA5-BDD0-E84C0ED7E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Complaints and Discipline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94A60-5537-4EC6-8FB8-035FDB683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Delay – Timeliness of Service</a:t>
            </a:r>
          </a:p>
          <a:p>
            <a:r>
              <a:rPr lang="en-US" dirty="0"/>
              <a:t>Quality of Service</a:t>
            </a:r>
          </a:p>
          <a:p>
            <a:r>
              <a:rPr lang="en-US" dirty="0"/>
              <a:t>Unauthorized Practice of Law</a:t>
            </a:r>
          </a:p>
          <a:p>
            <a:pPr marL="0" indent="0">
              <a:buNone/>
            </a:pPr>
            <a:r>
              <a:rPr lang="en-US" dirty="0"/>
              <a:t>	Providing Representation in Court or to Third Party</a:t>
            </a:r>
          </a:p>
          <a:p>
            <a:pPr marL="0" indent="0">
              <a:buNone/>
            </a:pPr>
            <a:r>
              <a:rPr lang="en-US" dirty="0"/>
              <a:t>	Legal Advice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79633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71292-4552-4899-9230-B24341F00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85312"/>
            <a:ext cx="9613861" cy="1080938"/>
          </a:xfrm>
        </p:spPr>
        <p:txBody>
          <a:bodyPr/>
          <a:lstStyle/>
          <a:p>
            <a:r>
              <a:rPr lang="en-US" dirty="0"/>
              <a:t>	2003 to 2018 -- Time for Review?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2B49A-9AF1-477F-A610-66CB7D23C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Problems?</a:t>
            </a:r>
          </a:p>
          <a:p>
            <a:r>
              <a:rPr lang="en-US" dirty="0"/>
              <a:t>Are Qualifications Appropriate?</a:t>
            </a:r>
          </a:p>
          <a:p>
            <a:pPr lvl="1"/>
            <a:r>
              <a:rPr lang="en-US" dirty="0"/>
              <a:t>Specialization</a:t>
            </a:r>
          </a:p>
          <a:p>
            <a:r>
              <a:rPr lang="en-US" dirty="0"/>
              <a:t>Scope of Services Appropriate?</a:t>
            </a:r>
          </a:p>
          <a:p>
            <a:pPr lvl="1"/>
            <a:r>
              <a:rPr lang="en-US" dirty="0"/>
              <a:t>Legal Advice in Landlord Tenant</a:t>
            </a:r>
          </a:p>
          <a:p>
            <a:pPr lvl="1"/>
            <a:r>
              <a:rPr lang="en-US" dirty="0"/>
              <a:t>Legal Advice in Small Debt</a:t>
            </a:r>
          </a:p>
          <a:p>
            <a:pPr lvl="1"/>
            <a:r>
              <a:rPr lang="en-US" dirty="0"/>
              <a:t>Legal Advice in Non-Contested Divorce</a:t>
            </a:r>
          </a:p>
        </p:txBody>
      </p:sp>
    </p:spTree>
    <p:extLst>
      <p:ext uri="{BB962C8B-B14F-4D97-AF65-F5344CB8AC3E}">
        <p14:creationId xmlns:p14="http://schemas.microsoft.com/office/powerpoint/2010/main" val="2353698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5EEB-7ED5-4363-A1E6-B976DD9E5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Bar UPL Opinions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E5CFA-833D-4E30-9F2A-6A08F83E7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UPL 06-02 – Legal Document Preparer Designation &amp; Limitations</a:t>
            </a:r>
          </a:p>
          <a:p>
            <a:pPr lvl="1"/>
            <a:r>
              <a:rPr lang="en-US" sz="2100" dirty="0"/>
              <a:t>Addresses the Designation  “Paralegal,” and Services.</a:t>
            </a:r>
            <a:endParaRPr lang="en-US" dirty="0"/>
          </a:p>
          <a:p>
            <a:r>
              <a:rPr lang="en-US" dirty="0"/>
              <a:t>UPL 06-03 – Certified Legal Document Preparer &amp; Paralegal </a:t>
            </a:r>
          </a:p>
          <a:p>
            <a:pPr lvl="1"/>
            <a:r>
              <a:rPr lang="en-US" dirty="0"/>
              <a:t>Addresses whether  an Attorney may Employ a Paralegal who is also  Certified Legal Document Preparer and whether the Paralegal can Prepare Documents for the Attorney’s Clients as a Certified Legal Document Preparer.</a:t>
            </a:r>
          </a:p>
          <a:p>
            <a:r>
              <a:rPr lang="en-US" dirty="0"/>
              <a:t>UPL 07-01 – Contingency Fee by Certified Legal Document Preparer</a:t>
            </a:r>
          </a:p>
          <a:p>
            <a:pPr lvl="1"/>
            <a:r>
              <a:rPr lang="en-US" sz="2100" dirty="0"/>
              <a:t>Addresses Contingency Fees and Certified Legal Document Preparers.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925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B4098-8280-41AD-A671-C19FB1F20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Bar UPL 06-02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8D48F-09BF-4B9A-A021-C307D7210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Certified Legal Document Preparers may Identify as a Paralegal if 	Supervised by a Lawyer.</a:t>
            </a:r>
          </a:p>
          <a:p>
            <a:r>
              <a:rPr lang="en-US" dirty="0"/>
              <a:t>Certified Legal Document Preparers may not Assist Client in 	Negotiations.</a:t>
            </a:r>
          </a:p>
          <a:p>
            <a:r>
              <a:rPr lang="en-US" dirty="0"/>
              <a:t>Certified Legal Document Preparers may not Provide Legal Advice.</a:t>
            </a:r>
          </a:p>
        </p:txBody>
      </p:sp>
    </p:spTree>
    <p:extLst>
      <p:ext uri="{BB962C8B-B14F-4D97-AF65-F5344CB8AC3E}">
        <p14:creationId xmlns:p14="http://schemas.microsoft.com/office/powerpoint/2010/main" val="1987907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95500-5C4E-4A8F-A5CD-6ED94C9F8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Bar UPL 06-03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979C8-9C6F-4E79-AF01-DC07CB435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Certified Legal Document Preparer can Work Part Time as A LDP 	and Part Time as a Paralegal.</a:t>
            </a:r>
          </a:p>
          <a:p>
            <a:r>
              <a:rPr lang="en-US" dirty="0"/>
              <a:t>Certified Legal Document Preparer Supervised By a Lawyer may 	not Act in Capacity of a Legal Document Preparer. </a:t>
            </a:r>
          </a:p>
        </p:txBody>
      </p:sp>
    </p:spTree>
    <p:extLst>
      <p:ext uri="{BB962C8B-B14F-4D97-AF65-F5344CB8AC3E}">
        <p14:creationId xmlns:p14="http://schemas.microsoft.com/office/powerpoint/2010/main" val="27866067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F670A-29C4-447D-85A6-1ADD0BAFB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Bar UPL 07-01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ABD5F-8D28-4723-8C46-A80B38B04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Certified Legal Document Preparer may not Charge a Contingency 	Fee.</a:t>
            </a:r>
          </a:p>
        </p:txBody>
      </p:sp>
    </p:spTree>
    <p:extLst>
      <p:ext uri="{BB962C8B-B14F-4D97-AF65-F5344CB8AC3E}">
        <p14:creationId xmlns:p14="http://schemas.microsoft.com/office/powerpoint/2010/main" val="2076139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9E8B9-6EA2-4D0B-AEE3-4E9E2C10A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of Law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73011-F5F9-4827-9F6B-24A086DFA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Rule 31, Ariz. R. Sup. Ct.</a:t>
            </a:r>
          </a:p>
          <a:p>
            <a:r>
              <a:rPr lang="en-US" dirty="0"/>
              <a:t>Practice of Law Means Providing Legal Advice or Services to Another by:</a:t>
            </a:r>
          </a:p>
          <a:p>
            <a:pPr lvl="1"/>
            <a:r>
              <a:rPr lang="en-US" dirty="0"/>
              <a:t>Preparing any Document Intended to Affect or Secure Legal Rights</a:t>
            </a:r>
          </a:p>
          <a:p>
            <a:pPr lvl="1"/>
            <a:r>
              <a:rPr lang="en-US" dirty="0"/>
              <a:t>Preparing or Expressing Legal Opinions</a:t>
            </a:r>
          </a:p>
          <a:p>
            <a:pPr lvl="1"/>
            <a:r>
              <a:rPr lang="en-US" dirty="0"/>
              <a:t>Representing Another in a Judicial, Quasi-Judicial, or Administrative 	Proceeding</a:t>
            </a:r>
          </a:p>
          <a:p>
            <a:pPr lvl="1"/>
            <a:r>
              <a:rPr lang="en-US" dirty="0"/>
              <a:t>Preparing any Document for Filing in any Court, Administrative Agency or 	Tribunal </a:t>
            </a:r>
          </a:p>
          <a:p>
            <a:pPr lvl="1"/>
            <a:r>
              <a:rPr lang="en-US" dirty="0"/>
              <a:t>Negotiating Legal Rights or Responsibilities.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729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2BF99-B3DA-494C-AD0F-03A8863D6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Certified Legal Document Preparers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DF7AF-343C-457F-8F47-1CA0D38A3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Since 2003, Certified Legal Document Preparers Authorized to  	Practice Law by Preparing Legal Documents</a:t>
            </a:r>
          </a:p>
          <a:p>
            <a:pPr lvl="2"/>
            <a:r>
              <a:rPr lang="en-US" dirty="0"/>
              <a:t>Certified Pursuant to ACJA § 7-208</a:t>
            </a:r>
          </a:p>
          <a:p>
            <a:pPr lvl="2"/>
            <a:r>
              <a:rPr lang="en-US" dirty="0"/>
              <a:t>In 15 Years Few Changes in Standards or Scope of Allowable Services </a:t>
            </a:r>
          </a:p>
          <a:p>
            <a:pPr lvl="2"/>
            <a:r>
              <a:rPr lang="en-US" dirty="0"/>
              <a:t>There are 686 Active Certified Legal Document Preparers or Businesses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“Legal document preparer” means an individual or business entity 	certified pursuant to this section to prepare or provide legal 	documents, without the supervision of an attorney, for an 	entity or a member of the public who is engaging in self 	representation in any legal matter. . .” ACJA § 7-208(A)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57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2BF99-B3DA-494C-AD0F-03A8863D6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Certified Legal Document Preparers - 	Qualifications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DF7AF-343C-457F-8F47-1CA0D38A3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Demonstrated through Minimum Core Competencies </a:t>
            </a:r>
          </a:p>
          <a:p>
            <a:pPr lvl="1"/>
            <a:r>
              <a:rPr lang="en-US" dirty="0"/>
              <a:t>Education</a:t>
            </a:r>
          </a:p>
          <a:p>
            <a:pPr lvl="2"/>
            <a:r>
              <a:rPr lang="en-US" dirty="0"/>
              <a:t>High School</a:t>
            </a:r>
          </a:p>
          <a:p>
            <a:pPr lvl="2"/>
            <a:r>
              <a:rPr lang="en-US" dirty="0"/>
              <a:t>College</a:t>
            </a:r>
          </a:p>
          <a:p>
            <a:pPr lvl="2"/>
            <a:r>
              <a:rPr lang="en-US" dirty="0"/>
              <a:t>Law School</a:t>
            </a:r>
          </a:p>
          <a:p>
            <a:pPr lvl="2"/>
            <a:r>
              <a:rPr lang="en-US" dirty="0"/>
              <a:t>Paralegal Program		 </a:t>
            </a:r>
          </a:p>
          <a:p>
            <a:pPr lvl="1"/>
            <a:r>
              <a:rPr lang="en-US" dirty="0"/>
              <a:t>Experience</a:t>
            </a:r>
          </a:p>
          <a:p>
            <a:pPr lvl="2"/>
            <a:r>
              <a:rPr lang="en-US" dirty="0"/>
              <a:t>High School – Two Years</a:t>
            </a:r>
          </a:p>
          <a:p>
            <a:pPr lvl="2"/>
            <a:r>
              <a:rPr lang="en-US" dirty="0"/>
              <a:t>College – One year</a:t>
            </a:r>
          </a:p>
          <a:p>
            <a:pPr lvl="2"/>
            <a:r>
              <a:rPr lang="en-US" dirty="0"/>
              <a:t>Law School and Paralegal Program - None  </a:t>
            </a:r>
          </a:p>
          <a:p>
            <a:pPr lvl="1"/>
            <a:r>
              <a:rPr lang="en-US" dirty="0"/>
              <a:t>Examination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775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DCEB9-8760-435F-89F7-39D704F0E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Document Preparer - Defined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CFD70-C4F5-4EC7-A75A-A4FC873ED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“Legal document preparer” means an individual or business entity certified pursuant to this section to prepare or provide legal documents, </a:t>
            </a:r>
            <a:r>
              <a:rPr lang="en-US" b="1" i="1" dirty="0"/>
              <a:t>without the supervision of an attorney, </a:t>
            </a:r>
            <a:r>
              <a:rPr lang="en-US" dirty="0"/>
              <a:t>for an entity or a member of the public </a:t>
            </a:r>
            <a:r>
              <a:rPr lang="en-US" b="1" i="1" dirty="0"/>
              <a:t>who is engaging in self representation</a:t>
            </a:r>
            <a:r>
              <a:rPr lang="en-US" dirty="0"/>
              <a:t> in any legal matter. .  .” ACJA § 7-208(A)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097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555CF-E2EE-4CC0-A894-2CB45593C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Certified Legal Document Preparers’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95673-5A15-4ED9-A6D4-5F5495864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Certified Legal Document Preparers May Assist a Consumer in Preparing:</a:t>
            </a:r>
          </a:p>
          <a:p>
            <a:pPr lvl="1"/>
            <a:r>
              <a:rPr lang="en-US" dirty="0"/>
              <a:t>Court Documents</a:t>
            </a:r>
          </a:p>
          <a:p>
            <a:pPr lvl="1"/>
            <a:r>
              <a:rPr lang="en-US" dirty="0"/>
              <a:t>Transaction Documents</a:t>
            </a:r>
          </a:p>
          <a:p>
            <a:pPr lvl="1"/>
            <a:r>
              <a:rPr lang="en-US" dirty="0"/>
              <a:t>Estate Planning Documents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Certified Legal Document Preparers May Provide General Information, but Not:</a:t>
            </a:r>
          </a:p>
          <a:p>
            <a:pPr lvl="1"/>
            <a:r>
              <a:rPr lang="en-US" dirty="0"/>
              <a:t>Provide Legal Advice, Legal Opinions, or Recommendations Regarding Legal Rights, Remedies, Defenses or Strategies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Certified Legal Document Preparers May Not:</a:t>
            </a:r>
          </a:p>
          <a:p>
            <a:pPr lvl="1"/>
            <a:r>
              <a:rPr lang="en-US" dirty="0"/>
              <a:t>Assist a Consumer in Court</a:t>
            </a:r>
          </a:p>
          <a:p>
            <a:pPr lvl="1"/>
            <a:r>
              <a:rPr lang="en-US" dirty="0"/>
              <a:t>Negotiate on Behalf or Consumer or Act in a Representative Capacity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246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9E8B9-6EA2-4D0B-AEE3-4E9E2C10A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Certified Legal Document Preparers’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73011-F5F9-4827-9F6B-24A086DFA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Rule 31, Ariz. R. Sup. Ct.</a:t>
            </a:r>
          </a:p>
          <a:p>
            <a:r>
              <a:rPr lang="en-US" dirty="0"/>
              <a:t>Practice of Law Means Providing Legal Advice or Services to Another by:</a:t>
            </a:r>
          </a:p>
          <a:p>
            <a:pPr lvl="1"/>
            <a:r>
              <a:rPr lang="en-US" dirty="0"/>
              <a:t>Preparing any Document Intended to Affect or Secure Legal Rights</a:t>
            </a:r>
          </a:p>
          <a:p>
            <a:pPr lvl="1"/>
            <a:r>
              <a:rPr lang="en-US" strike="sngStrike" dirty="0"/>
              <a:t>Preparing or Expressing Legal Opinions</a:t>
            </a:r>
          </a:p>
          <a:p>
            <a:pPr lvl="1"/>
            <a:r>
              <a:rPr lang="en-US" strike="sngStrike" dirty="0"/>
              <a:t>Representing Another in a Judicial, Quasi-Judicial, or Administrative 	Proceeding</a:t>
            </a:r>
          </a:p>
          <a:p>
            <a:pPr lvl="1"/>
            <a:r>
              <a:rPr lang="en-US" dirty="0"/>
              <a:t>Preparing any Document for Filing in any Court, Administrative Agency or 	Tribunal </a:t>
            </a:r>
          </a:p>
          <a:p>
            <a:pPr lvl="1"/>
            <a:r>
              <a:rPr lang="en-US" strike="sngStrike" dirty="0"/>
              <a:t>Negotiating Legal Rights or Responsibilities.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206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7F7CA-E727-4DEC-95DC-42CBDA013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Advice vs. Legal Information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E5A9314-BE78-4406-ACF5-F6DEFB9BFD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15840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u="sng" dirty="0">
                <a:solidFill>
                  <a:srgbClr val="FFFFFF"/>
                </a:solidFill>
                <a:latin typeface="Trebuchet MS" panose="020B0603020202020204" pitchFamily="34" charset="0"/>
              </a:rPr>
              <a:t>Legal Advice</a:t>
            </a:r>
            <a:endParaRPr lang="en-US" dirty="0">
              <a:latin typeface="Arial" panose="020B060402020202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endParaRPr lang="en-US" sz="1800" b="1" dirty="0">
              <a:solidFill>
                <a:srgbClr val="FFFFFF"/>
              </a:solidFill>
              <a:latin typeface="Trebuchet MS" panose="020B060302020202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Any written or oral statement that…</a:t>
            </a:r>
            <a:endParaRPr lang="en-US" sz="1800" dirty="0">
              <a:latin typeface="Arial" panose="020B0604020202020204" pitchFamily="34" charset="0"/>
            </a:endParaRPr>
          </a:p>
          <a:p>
            <a:pPr marL="708660" indent="-342900" fontAlgn="t">
              <a:spcBef>
                <a:spcPts val="0"/>
              </a:spcBef>
              <a:buFont typeface="+mj-lt"/>
              <a:buAutoNum type="arabicPeriod"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Interprets some aspect of the law, court rules, procedure, or recommends a specific course of conduct a person should take in an actual or potential legal proceeding;</a:t>
            </a:r>
            <a:endParaRPr lang="en-US" sz="1800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73FC8A3-A2CC-44D9-B1C1-AB6D73B5D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78678" y="2336873"/>
            <a:ext cx="4700058" cy="315840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u="sng" dirty="0">
                <a:solidFill>
                  <a:srgbClr val="FFFFFF"/>
                </a:solidFill>
                <a:latin typeface="Trebuchet MS" panose="020B0603020202020204" pitchFamily="34" charset="0"/>
              </a:rPr>
              <a:t>Legal Information</a:t>
            </a:r>
            <a:endParaRPr lang="en-US" dirty="0">
              <a:latin typeface="Arial" panose="020B060402020202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endParaRPr lang="en-US" sz="1800" b="1" dirty="0">
              <a:solidFill>
                <a:srgbClr val="FFFFFF"/>
              </a:solidFill>
              <a:latin typeface="Trebuchet MS" panose="020B060302020202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Factual information that is readily available:</a:t>
            </a:r>
            <a:endParaRPr lang="en-US" sz="1800" dirty="0">
              <a:latin typeface="Arial" panose="020B0604020202020204" pitchFamily="34" charset="0"/>
            </a:endParaRPr>
          </a:p>
          <a:p>
            <a:pPr marL="411480" indent="0" fontAlgn="t">
              <a:spcBef>
                <a:spcPts val="600"/>
              </a:spcBef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The law</a:t>
            </a:r>
            <a:endParaRPr lang="en-US" sz="1800" dirty="0">
              <a:latin typeface="Arial" panose="020B0604020202020204" pitchFamily="34" charset="0"/>
            </a:endParaRPr>
          </a:p>
          <a:p>
            <a:pPr marL="411480" indent="0" fontAlgn="t">
              <a:spcBef>
                <a:spcPts val="600"/>
              </a:spcBef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Court procedures</a:t>
            </a:r>
            <a:endParaRPr lang="en-US" sz="1800" dirty="0">
              <a:latin typeface="Arial" panose="020B060402020202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Generic:</a:t>
            </a:r>
            <a:endParaRPr lang="en-US" sz="1800" dirty="0">
              <a:latin typeface="Arial" panose="020B0604020202020204" pitchFamily="34" charset="0"/>
            </a:endParaRPr>
          </a:p>
          <a:p>
            <a:pPr indent="0" fontAlgn="t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 Applies to all</a:t>
            </a:r>
            <a:endParaRPr lang="en-US" sz="1800" dirty="0">
              <a:latin typeface="Arial" panose="020B0604020202020204" pitchFamily="34" charset="0"/>
            </a:endParaRPr>
          </a:p>
          <a:p>
            <a:pPr indent="0" fontAlgn="t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 Applies to a class of people in a    particular situation</a:t>
            </a:r>
            <a:endParaRPr lang="en-US" sz="1800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425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E99E4-24B4-44CD-BBF0-708F24623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Advice vs. Legal Information </a:t>
            </a:r>
            <a:r>
              <a:rPr lang="en-US" sz="2800" dirty="0"/>
              <a:t>(cont.)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5C5269-C20F-47E9-8B7E-49DBDADADF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15840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u="sng" dirty="0">
                <a:solidFill>
                  <a:srgbClr val="FFFFFF"/>
                </a:solidFill>
                <a:latin typeface="Trebuchet MS" panose="020B0603020202020204" pitchFamily="34" charset="0"/>
              </a:rPr>
              <a:t>Legal Advice</a:t>
            </a:r>
            <a:endParaRPr lang="en-US" u="sng" dirty="0">
              <a:latin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800" b="1" dirty="0">
              <a:solidFill>
                <a:srgbClr val="FFFFFF"/>
              </a:solidFill>
              <a:latin typeface="Trebuchet MS" panose="020B0603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Any written or oral statement that (cont.)...</a:t>
            </a:r>
            <a:endParaRPr lang="en-US" sz="1800" dirty="0">
              <a:latin typeface="Arial" panose="020B0604020202020204" pitchFamily="34" charset="0"/>
            </a:endParaRPr>
          </a:p>
          <a:p>
            <a:pPr marL="822960" indent="-457200" fontAlgn="t">
              <a:spcBef>
                <a:spcPts val="0"/>
              </a:spcBef>
              <a:buFont typeface="+mj-lt"/>
              <a:buAutoNum type="arabicPeriod" startAt="2"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Applies the law to the individual’s specific factual circumstances; or</a:t>
            </a:r>
            <a:endParaRPr lang="en-US" sz="1800" dirty="0">
              <a:latin typeface="Arial" panose="020B0604020202020204" pitchFamily="34" charset="0"/>
            </a:endParaRPr>
          </a:p>
          <a:p>
            <a:pPr marL="822960" indent="-457200" fontAlgn="t">
              <a:spcBef>
                <a:spcPts val="0"/>
              </a:spcBef>
              <a:buFont typeface="+mj-lt"/>
              <a:buAutoNum type="arabicPeriod" startAt="2"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Requires the person giving the advice to have knowledge of the law and legal principles beyond familiarity with court requirement and procedures.</a:t>
            </a:r>
            <a:endParaRPr lang="en-US" sz="1800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CAD6DE9-B0DC-4300-AA41-0BD0590AFD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78678" y="2336873"/>
            <a:ext cx="4700058" cy="315840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u="sng" dirty="0">
                <a:solidFill>
                  <a:srgbClr val="FFFFFF"/>
                </a:solidFill>
                <a:latin typeface="Trebuchet MS" panose="020B0603020202020204" pitchFamily="34" charset="0"/>
              </a:rPr>
              <a:t>Legal Information</a:t>
            </a:r>
            <a:endParaRPr lang="en-US" dirty="0">
              <a:latin typeface="Arial" panose="020B060402020202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endParaRPr lang="en-US" sz="1800" b="1" dirty="0">
              <a:solidFill>
                <a:srgbClr val="FFFFFF"/>
              </a:solidFill>
              <a:latin typeface="Trebuchet MS" panose="020B060302020202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Communicates facts about:</a:t>
            </a:r>
            <a:endParaRPr lang="en-US" sz="1800" dirty="0">
              <a:latin typeface="Arial" panose="020B0604020202020204" pitchFamily="34" charset="0"/>
            </a:endParaRPr>
          </a:p>
          <a:p>
            <a:pPr indent="0" fontAlgn="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  Court procedure</a:t>
            </a:r>
            <a:endParaRPr lang="en-US" sz="1800" dirty="0">
              <a:latin typeface="Arial" panose="020B0604020202020204" pitchFamily="34" charset="0"/>
            </a:endParaRPr>
          </a:p>
          <a:p>
            <a:pPr indent="0" fontAlgn="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  Resources</a:t>
            </a:r>
            <a:endParaRPr lang="en-US" sz="1800" dirty="0">
              <a:latin typeface="Arial" panose="020B0604020202020204" pitchFamily="34" charset="0"/>
            </a:endParaRPr>
          </a:p>
          <a:p>
            <a:pPr indent="0" fontAlgn="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  Court records</a:t>
            </a:r>
            <a:endParaRPr lang="en-US" sz="1800" dirty="0">
              <a:latin typeface="Arial" panose="020B0604020202020204" pitchFamily="34" charset="0"/>
            </a:endParaRPr>
          </a:p>
          <a:p>
            <a:pPr indent="0" fontAlgn="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  Forms or pleadings</a:t>
            </a:r>
            <a:endParaRPr lang="en-US" sz="1800" dirty="0">
              <a:latin typeface="Arial" panose="020B0604020202020204" pitchFamily="34" charset="0"/>
            </a:endParaRPr>
          </a:p>
          <a:p>
            <a:pPr indent="0" fontAlgn="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  Informational pamphlets </a:t>
            </a:r>
            <a:endParaRPr lang="en-US" sz="1800" dirty="0">
              <a:latin typeface="Arial" panose="020B0604020202020204" pitchFamily="34" charset="0"/>
            </a:endParaRPr>
          </a:p>
          <a:p>
            <a:pPr indent="0" fontAlgn="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  Copies of statutes</a:t>
            </a:r>
            <a:endParaRPr lang="en-US" sz="1800" dirty="0">
              <a:latin typeface="Arial" panose="020B0604020202020204" pitchFamily="34" charset="0"/>
            </a:endParaRPr>
          </a:p>
          <a:p>
            <a:pPr indent="0" fontAlgn="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anose="020B0603020202020204" pitchFamily="34" charset="0"/>
              </a:rPr>
              <a:t>  Practices and due dates</a:t>
            </a:r>
            <a:endParaRPr lang="en-US" sz="1800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06640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7485</TotalTime>
  <Words>700</Words>
  <Application>Microsoft Office PowerPoint</Application>
  <PresentationFormat>Widescreen</PresentationFormat>
  <Paragraphs>140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Trebuchet MS</vt:lpstr>
      <vt:lpstr>Berlin</vt:lpstr>
      <vt:lpstr>The Practice of Law and Legal Document  Preparers</vt:lpstr>
      <vt:lpstr>Practice of Law </vt:lpstr>
      <vt:lpstr>Certified Legal Document Preparers</vt:lpstr>
      <vt:lpstr>Certified Legal Document Preparers -  Qualifications</vt:lpstr>
      <vt:lpstr>Legal Document Preparer - Defined</vt:lpstr>
      <vt:lpstr>Certified Legal Document Preparers’ Role</vt:lpstr>
      <vt:lpstr>Certified Legal Document Preparers’ Role</vt:lpstr>
      <vt:lpstr>Legal Advice vs. Legal Information</vt:lpstr>
      <vt:lpstr>Legal Advice vs. Legal Information (cont.)</vt:lpstr>
      <vt:lpstr>Certified Legal Document Preparers Program</vt:lpstr>
      <vt:lpstr>Complaints and Discipline</vt:lpstr>
      <vt:lpstr>Complaints and Discipline</vt:lpstr>
      <vt:lpstr> 2003 to 2018 -- Time for Review?  </vt:lpstr>
      <vt:lpstr>State Bar UPL Opinions</vt:lpstr>
      <vt:lpstr>State Bar UPL 06-02</vt:lpstr>
      <vt:lpstr>State Bar UPL 06-03</vt:lpstr>
      <vt:lpstr>State Bar UPL 07-01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Document Preparer Code Amendments</dc:title>
  <dc:creator>Wilson, Mark</dc:creator>
  <cp:lastModifiedBy>Albright, Jennifer</cp:lastModifiedBy>
  <cp:revision>43</cp:revision>
  <cp:lastPrinted>2019-01-07T14:35:11Z</cp:lastPrinted>
  <dcterms:modified xsi:type="dcterms:W3CDTF">2019-01-07T19:04:50Z</dcterms:modified>
</cp:coreProperties>
</file>